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C7492-5B2D-4C1E-88A1-8CDAB86282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A7351-3045-4448-A1E4-E78B3F833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3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Interaction with group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UW DEPARTMENT OF OPHTHALMOLOGY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B66C36-CB12-44C2-BA99-38D6732E857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4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Mentees</a:t>
            </a:r>
            <a:r>
              <a:rPr lang="en-US" baseline="0" dirty="0" smtClean="0"/>
              <a:t> are in the driver’s seat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UW DEPARTMENT OF OPHTHALMOLOGY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B66C36-CB12-44C2-BA99-38D6732E857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2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0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8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9775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6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8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6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03549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56136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6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85970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5" y="6354234"/>
            <a:ext cx="2540000" cy="266700"/>
          </a:xfrm>
          <a:prstGeom prst="rect">
            <a:avLst/>
          </a:prstGeom>
        </p:spPr>
      </p:pic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8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505115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079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ship.uw.edu/about/our-miss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ala.com/blog/how-to-be-a-good-mentee" TargetMode="External"/><Relationship Id="rId2" Type="http://schemas.openxmlformats.org/officeDocument/2006/relationships/hyperlink" Target="https://mentorship.uw.edu/about/faq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UW SOM MENTORSHIP PROGRAM</a:t>
            </a:r>
          </a:p>
        </p:txBody>
      </p:sp>
    </p:spTree>
    <p:extLst>
      <p:ext uri="{BB962C8B-B14F-4D97-AF65-F5344CB8AC3E}">
        <p14:creationId xmlns:p14="http://schemas.microsoft.com/office/powerpoint/2010/main" val="346743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83080"/>
            <a:ext cx="8197114" cy="4553712"/>
          </a:xfrm>
        </p:spPr>
        <p:txBody>
          <a:bodyPr/>
          <a:lstStyle/>
          <a:p>
            <a:r>
              <a:rPr lang="en-US" sz="2000" u="sng" dirty="0"/>
              <a:t>Definition</a:t>
            </a:r>
            <a:r>
              <a:rPr lang="en-US" sz="2000" dirty="0"/>
              <a:t>: an experienced and trusted adviser; an experienced person in a company, college, or school who trains and counsels new employees or students</a:t>
            </a:r>
          </a:p>
          <a:p>
            <a:r>
              <a:rPr lang="en-US" sz="2000" u="sng" dirty="0"/>
              <a:t>Origin</a:t>
            </a:r>
            <a:r>
              <a:rPr lang="en-US" sz="2000" dirty="0"/>
              <a:t>: mid 18th century: via French and Latin from Greek </a:t>
            </a:r>
            <a:r>
              <a:rPr lang="en-US" sz="2000" dirty="0" err="1"/>
              <a:t>Mentōr</a:t>
            </a:r>
            <a:r>
              <a:rPr lang="en-US" sz="2000" dirty="0"/>
              <a:t>, the name of the adviser of the young Telemachus in Homer's Odyssey </a:t>
            </a:r>
            <a:endParaRPr lang="en-US" sz="2000" dirty="0"/>
          </a:p>
          <a:p>
            <a:r>
              <a:rPr lang="en-US" sz="2000" u="sng" dirty="0"/>
              <a:t>Popular </a:t>
            </a:r>
            <a:r>
              <a:rPr lang="en-US" sz="2000" u="sng" dirty="0"/>
              <a:t>Culture</a:t>
            </a:r>
            <a:r>
              <a:rPr lang="en-US" sz="2000" dirty="0"/>
              <a:t>: </a:t>
            </a:r>
          </a:p>
          <a:p>
            <a:pPr lvl="1"/>
            <a:r>
              <a:rPr lang="en-US" sz="1600" dirty="0"/>
              <a:t>Jaime Escalante in </a:t>
            </a:r>
            <a:r>
              <a:rPr lang="en-US" sz="1600" i="1" dirty="0"/>
              <a:t>Stand and Deliver</a:t>
            </a:r>
            <a:endParaRPr lang="en-US" sz="1600" dirty="0"/>
          </a:p>
          <a:p>
            <a:pPr lvl="1"/>
            <a:r>
              <a:rPr lang="en-US" sz="1600" dirty="0"/>
              <a:t>Mr. Miyagi in </a:t>
            </a:r>
            <a:r>
              <a:rPr lang="en-US" sz="1600" i="1" dirty="0"/>
              <a:t>Karate Kid</a:t>
            </a:r>
          </a:p>
          <a:p>
            <a:pPr lvl="1"/>
            <a:r>
              <a:rPr lang="en-US" sz="1600" dirty="0" err="1"/>
              <a:t>Mufasa</a:t>
            </a:r>
            <a:r>
              <a:rPr lang="en-US" sz="1600" dirty="0"/>
              <a:t> in </a:t>
            </a:r>
            <a:r>
              <a:rPr lang="en-US" sz="1600" i="1" dirty="0"/>
              <a:t>The Lion King</a:t>
            </a:r>
            <a:endParaRPr lang="en-US" sz="1600" i="1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582F1C-0D6F-4C3C-80F4-50C270B31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755" y="5595652"/>
            <a:ext cx="1085709" cy="73104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3EAF625-328B-4B1A-B2AC-0D823A4560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81" y="5193679"/>
            <a:ext cx="1277112" cy="153499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0D85216-4AA8-487E-B34C-82C5CBF00CD0}"/>
              </a:ext>
            </a:extLst>
          </p:cNvPr>
          <p:cNvCxnSpPr/>
          <p:nvPr/>
        </p:nvCxnSpPr>
        <p:spPr>
          <a:xfrm>
            <a:off x="1606258" y="5961174"/>
            <a:ext cx="15060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Karate Ki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589" y="5193679"/>
            <a:ext cx="2295271" cy="148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73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83081"/>
            <a:ext cx="8197114" cy="2313432"/>
          </a:xfrm>
        </p:spPr>
        <p:txBody>
          <a:bodyPr/>
          <a:lstStyle/>
          <a:p>
            <a:r>
              <a:rPr lang="en-US" dirty="0"/>
              <a:t>Why does UW SOM need mentees?</a:t>
            </a:r>
          </a:p>
          <a:p>
            <a:pPr lvl="1"/>
            <a:r>
              <a:rPr lang="en-US" dirty="0"/>
              <a:t>Continuity in the system</a:t>
            </a:r>
          </a:p>
          <a:p>
            <a:pPr lvl="1"/>
            <a:r>
              <a:rPr lang="en-US" dirty="0"/>
              <a:t>Investment in current </a:t>
            </a:r>
            <a:r>
              <a:rPr lang="en-US" dirty="0" smtClean="0"/>
              <a:t>managers and leaders</a:t>
            </a:r>
            <a:endParaRPr lang="en-US" dirty="0"/>
          </a:p>
          <a:p>
            <a:pPr lvl="1"/>
            <a:r>
              <a:rPr lang="en-US" dirty="0"/>
              <a:t>Mentors gain from the relationship as well</a:t>
            </a:r>
          </a:p>
          <a:p>
            <a:pPr lvl="1"/>
            <a:r>
              <a:rPr lang="en-US" dirty="0"/>
              <a:t>Improves the </a:t>
            </a:r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Enhances SOM culture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mentorship.uw.edu/about/our-mission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MENTEE</a:t>
            </a:r>
          </a:p>
        </p:txBody>
      </p:sp>
      <p:pic>
        <p:nvPicPr>
          <p:cNvPr id="2050" name="Picture 2" descr="3 Reasons Your Company Needs a Mentoring Progra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864" y="4448359"/>
            <a:ext cx="3465597" cy="194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71756" y="4876801"/>
            <a:ext cx="5616858" cy="1520955"/>
          </a:xfrm>
        </p:spPr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do you want to be </a:t>
            </a:r>
          </a:p>
          <a:p>
            <a:pPr marL="0" indent="0">
              <a:buNone/>
            </a:pPr>
            <a:r>
              <a:rPr lang="en-US" dirty="0" smtClean="0"/>
              <a:t>a mentee?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8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8602" y="1783082"/>
            <a:ext cx="8627819" cy="4347245"/>
          </a:xfrm>
        </p:spPr>
        <p:txBody>
          <a:bodyPr/>
          <a:lstStyle/>
          <a:p>
            <a:r>
              <a:rPr lang="en-US" dirty="0"/>
              <a:t>How does the matching process work?</a:t>
            </a:r>
          </a:p>
          <a:p>
            <a:pPr lvl="1"/>
            <a:r>
              <a:rPr lang="en-US" b="0" dirty="0"/>
              <a:t>Mentees will create priority list of preferred </a:t>
            </a:r>
            <a:r>
              <a:rPr lang="en-US" b="0" dirty="0" smtClean="0"/>
              <a:t>mentors (9/22 deadline)</a:t>
            </a:r>
          </a:p>
          <a:p>
            <a:pPr lvl="1"/>
            <a:r>
              <a:rPr lang="en-US" b="0" dirty="0" smtClean="0"/>
              <a:t>Mentors </a:t>
            </a:r>
            <a:r>
              <a:rPr lang="en-US" b="0" dirty="0"/>
              <a:t>and mentees will meet over </a:t>
            </a:r>
            <a:r>
              <a:rPr lang="en-US" b="0" dirty="0" smtClean="0"/>
              <a:t>Zoom (by 10/2 EOD)</a:t>
            </a:r>
            <a:endParaRPr lang="en-US" b="0" dirty="0"/>
          </a:p>
          <a:p>
            <a:pPr lvl="1"/>
            <a:r>
              <a:rPr lang="en-US" b="0" dirty="0"/>
              <a:t>Opportunity for mentees to ask questions and get to know prospective </a:t>
            </a:r>
            <a:r>
              <a:rPr lang="en-US" b="0" dirty="0" smtClean="0"/>
              <a:t>mentors</a:t>
            </a:r>
          </a:p>
          <a:p>
            <a:pPr lvl="1"/>
            <a:r>
              <a:rPr lang="en-US" b="0" dirty="0" smtClean="0"/>
              <a:t>Mentors complete survey to select mentee(s) based on meetings</a:t>
            </a:r>
            <a:endParaRPr lang="en-US" b="0" dirty="0"/>
          </a:p>
          <a:p>
            <a:pPr lvl="1"/>
            <a:r>
              <a:rPr lang="en-US" b="0" dirty="0" smtClean="0"/>
              <a:t>Mentorship </a:t>
            </a:r>
            <a:r>
              <a:rPr lang="en-US" b="0" dirty="0"/>
              <a:t>committee will create matches based on </a:t>
            </a:r>
            <a:r>
              <a:rPr lang="en-US" b="0" dirty="0" smtClean="0"/>
              <a:t>preferences (Program will begin in October)</a:t>
            </a:r>
            <a:endParaRPr lang="en-US" b="0" dirty="0"/>
          </a:p>
          <a:p>
            <a:pPr lvl="1"/>
            <a:r>
              <a:rPr lang="en-US" b="0" dirty="0" smtClean="0"/>
              <a:t>Mentors to </a:t>
            </a:r>
            <a:r>
              <a:rPr lang="en-US" b="0" dirty="0"/>
              <a:t>have one or two </a:t>
            </a:r>
            <a:r>
              <a:rPr lang="en-US" b="0" dirty="0" smtClean="0"/>
              <a:t>mentees</a:t>
            </a:r>
          </a:p>
          <a:p>
            <a:pPr lvl="1"/>
            <a:r>
              <a:rPr lang="en-US" b="0" dirty="0" smtClean="0"/>
              <a:t>Not all mentee applicants will match</a:t>
            </a:r>
          </a:p>
          <a:p>
            <a:pPr lvl="1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</a:t>
            </a:r>
          </a:p>
        </p:txBody>
      </p:sp>
    </p:spTree>
    <p:extLst>
      <p:ext uri="{BB962C8B-B14F-4D97-AF65-F5344CB8AC3E}">
        <p14:creationId xmlns:p14="http://schemas.microsoft.com/office/powerpoint/2010/main" val="26184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563626"/>
            <a:ext cx="8197114" cy="4347245"/>
          </a:xfrm>
        </p:spPr>
        <p:txBody>
          <a:bodyPr/>
          <a:lstStyle/>
          <a:p>
            <a:r>
              <a:rPr lang="en-US" dirty="0"/>
              <a:t>What is asked of mentees?</a:t>
            </a:r>
          </a:p>
          <a:p>
            <a:pPr lvl="1"/>
            <a:r>
              <a:rPr lang="en-US" dirty="0"/>
              <a:t>Time</a:t>
            </a:r>
          </a:p>
          <a:p>
            <a:pPr lvl="2"/>
            <a:r>
              <a:rPr lang="en-US" dirty="0"/>
              <a:t>One hour per month with mentor</a:t>
            </a:r>
          </a:p>
          <a:p>
            <a:pPr lvl="2"/>
            <a:r>
              <a:rPr lang="en-US" dirty="0"/>
              <a:t>Schedule meetings and create a meeting agenda</a:t>
            </a:r>
          </a:p>
          <a:p>
            <a:pPr lvl="1"/>
            <a:r>
              <a:rPr lang="en-US" dirty="0"/>
              <a:t>Communication</a:t>
            </a:r>
          </a:p>
          <a:p>
            <a:pPr lvl="2"/>
            <a:r>
              <a:rPr lang="en-US" dirty="0"/>
              <a:t>Keep an open mind and </a:t>
            </a:r>
            <a:r>
              <a:rPr lang="en-US" dirty="0" smtClean="0"/>
              <a:t>consider advice</a:t>
            </a:r>
          </a:p>
          <a:p>
            <a:pPr lvl="2"/>
            <a:r>
              <a:rPr lang="en-US" dirty="0" smtClean="0"/>
              <a:t>Confidentiality is assumed- this is a safe space</a:t>
            </a:r>
          </a:p>
          <a:p>
            <a:pPr lvl="2"/>
            <a:r>
              <a:rPr lang="en-US" dirty="0"/>
              <a:t>As with all relationships boundaries are appropriate and </a:t>
            </a:r>
            <a:r>
              <a:rPr lang="en-US" dirty="0" smtClean="0"/>
              <a:t>important</a:t>
            </a:r>
            <a:endParaRPr lang="en-US" dirty="0"/>
          </a:p>
          <a:p>
            <a:pPr lvl="2"/>
            <a:r>
              <a:rPr lang="en-US" dirty="0"/>
              <a:t>Ask questions!</a:t>
            </a:r>
          </a:p>
          <a:p>
            <a:pPr lvl="1"/>
            <a:r>
              <a:rPr lang="en-US" dirty="0"/>
              <a:t>What if it isn’t a good fit?</a:t>
            </a:r>
          </a:p>
          <a:p>
            <a:pPr lvl="2"/>
            <a:r>
              <a:rPr lang="en-US" dirty="0"/>
              <a:t>The hope is that the match is mutually beneficial</a:t>
            </a:r>
          </a:p>
          <a:p>
            <a:pPr lvl="2"/>
            <a:r>
              <a:rPr lang="en-US" dirty="0"/>
              <a:t>Mentorship Committee open to feedback and assisting with resolution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MENTEE</a:t>
            </a:r>
          </a:p>
        </p:txBody>
      </p:sp>
    </p:spTree>
    <p:extLst>
      <p:ext uri="{BB962C8B-B14F-4D97-AF65-F5344CB8AC3E}">
        <p14:creationId xmlns:p14="http://schemas.microsoft.com/office/powerpoint/2010/main" val="188944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83082"/>
            <a:ext cx="8197114" cy="4347245"/>
          </a:xfrm>
        </p:spPr>
        <p:txBody>
          <a:bodyPr/>
          <a:lstStyle/>
          <a:p>
            <a:r>
              <a:rPr lang="en-US" dirty="0"/>
              <a:t>Resources</a:t>
            </a:r>
          </a:p>
          <a:p>
            <a:pPr lvl="1"/>
            <a:r>
              <a:rPr lang="en-US" dirty="0"/>
              <a:t>Quick Reference for Existing or Potential </a:t>
            </a:r>
            <a:r>
              <a:rPr lang="en-US" dirty="0" smtClean="0"/>
              <a:t>Mentees </a:t>
            </a:r>
            <a:r>
              <a:rPr lang="en-US" dirty="0"/>
              <a:t>at the UW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mentorship.uw.edu/about/faqs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UW SOM Mentorship Program Presentation</a:t>
            </a:r>
          </a:p>
          <a:p>
            <a:pPr lvl="1"/>
            <a:r>
              <a:rPr lang="en-US" dirty="0"/>
              <a:t>HBR Article: </a:t>
            </a:r>
            <a:r>
              <a:rPr lang="en-US" i="1" dirty="0"/>
              <a:t>What Efficient Mentorship Looks Like </a:t>
            </a:r>
          </a:p>
          <a:p>
            <a:pPr lvl="1"/>
            <a:r>
              <a:rPr lang="en-US" dirty="0"/>
              <a:t>Web Article: </a:t>
            </a:r>
            <a:r>
              <a:rPr lang="en-US" i="1" dirty="0"/>
              <a:t>How to be a Good Mentee </a:t>
            </a:r>
          </a:p>
          <a:p>
            <a:pPr lvl="2"/>
            <a:r>
              <a:rPr lang="en-US" dirty="0">
                <a:hlinkClick r:id="rId3"/>
              </a:rPr>
              <a:t>https://www.insala.com/blog/how-to-be-a-good-mentee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 / MENTEE</a:t>
            </a:r>
          </a:p>
        </p:txBody>
      </p:sp>
    </p:spTree>
    <p:extLst>
      <p:ext uri="{BB962C8B-B14F-4D97-AF65-F5344CB8AC3E}">
        <p14:creationId xmlns:p14="http://schemas.microsoft.com/office/powerpoint/2010/main" val="379157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On-screen Show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1_Custom Design</vt:lpstr>
      <vt:lpstr>UW SOM MENTORSHIP PROGRAM</vt:lpstr>
      <vt:lpstr>MENTOR</vt:lpstr>
      <vt:lpstr>MENTEE</vt:lpstr>
      <vt:lpstr>MENTOR</vt:lpstr>
      <vt:lpstr>MENTEE</vt:lpstr>
      <vt:lpstr>MENTOR / MENTEE</vt:lpstr>
    </vt:vector>
  </TitlesOfParts>
  <Company>Department of Surgery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SOM MENTORSHIP PROGRAM</dc:title>
  <dc:creator>Susan Marx</dc:creator>
  <cp:lastModifiedBy>Susan Marx</cp:lastModifiedBy>
  <cp:revision>1</cp:revision>
  <dcterms:created xsi:type="dcterms:W3CDTF">2020-09-19T00:07:06Z</dcterms:created>
  <dcterms:modified xsi:type="dcterms:W3CDTF">2020-09-19T00:07:19Z</dcterms:modified>
</cp:coreProperties>
</file>